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embeddedFontLst>
    <p:embeddedFont>
      <p:font typeface="Century Gothic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hSWWCGLUS+CKTq5VbJ84UfCDtk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27FD6A-AF82-4208-A87F-74825048BA3C}">
  <a:tblStyle styleId="{E127FD6A-AF82-4208-A87F-74825048BA3C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E7E6"/>
          </a:solidFill>
        </a:fill>
      </a:tcStyle>
    </a:wholeTbl>
    <a:band1H>
      <a:tcTxStyle/>
      <a:tcStyle>
        <a:fill>
          <a:solidFill>
            <a:srgbClr val="E0CCCA"/>
          </a:solidFill>
        </a:fill>
      </a:tcStyle>
    </a:band1H>
    <a:band2H>
      <a:tcTxStyle/>
    </a:band2H>
    <a:band1V>
      <a:tcTxStyle/>
      <a:tcStyle>
        <a:fill>
          <a:solidFill>
            <a:srgbClr val="E0CC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CenturyGothic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bold.fntdata"/><Relationship Id="rId6" Type="http://schemas.openxmlformats.org/officeDocument/2006/relationships/slide" Target="slides/slide1.xml"/><Relationship Id="rId18" Type="http://schemas.openxmlformats.org/officeDocument/2006/relationships/font" Target="fonts/CenturyGothic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3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3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7" name="Google Shape;107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4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4" name="Google Shape;114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5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1" name="Google Shape;121;p25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2" name="Google Shape;122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25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7" name="Google Shape;127;p25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6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6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6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6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2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6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7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8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2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0" name="Google Shape;70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7" name="Google Shape;77;p19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9" name="Google Shape;79;p19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2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2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8" name="Google Shape;98;p22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9" name="Google Shape;99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3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3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13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13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13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13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3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13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3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3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3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3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3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13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3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3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3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3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3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3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3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3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3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3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3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13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13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13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13013" y="1674950"/>
            <a:ext cx="8764587" cy="31024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Century Gothic"/>
              <a:buNone/>
            </a:pPr>
            <a:r>
              <a:rPr lang="en-US" sz="3200"/>
              <a:t>Chevrei Tzedek’s 2024 Climate Action Plan</a:t>
            </a:r>
            <a:br>
              <a:rPr lang="en-US" sz="3200"/>
            </a:br>
            <a:r>
              <a:rPr lang="en-US" sz="3200"/>
              <a:t>Accomplishments and Progress</a:t>
            </a:r>
            <a:br>
              <a:rPr lang="en-US"/>
            </a:br>
            <a:br>
              <a:rPr lang="en-US" sz="2700"/>
            </a:br>
            <a:endParaRPr sz="2700"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2513013" y="39391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Presented by the Social Action Committee, November 17, 2024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i="1" lang="en-US" sz="1600"/>
              <a:t>* The CAP is a project of the Jewish Climate Leadership Coalition, powered by Adamah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What’s next? What can you do to contribute to our climate efforts?</a:t>
            </a:r>
            <a:endParaRPr/>
          </a:p>
        </p:txBody>
      </p:sp>
      <p:sp>
        <p:nvSpPr>
          <p:cNvPr id="219" name="Google Shape;219;p10"/>
          <p:cNvSpPr txBox="1"/>
          <p:nvPr>
            <p:ph idx="1" type="body"/>
          </p:nvPr>
        </p:nvSpPr>
        <p:spPr>
          <a:xfrm>
            <a:off x="2592924" y="2133600"/>
            <a:ext cx="785196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We need your feedback on what we’ve discussed today and on the draft Climate Action Plan that will be posted on our website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600"/>
              <a:buFont typeface="Noto Sans Symbols"/>
              <a:buChar char="❖"/>
            </a:pPr>
            <a:r>
              <a:rPr lang="en-US"/>
              <a:t>Share additional ideas you may have that we should consider including in the CAP or for implementing the CAP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600"/>
              <a:buFont typeface="Noto Sans Symbols"/>
              <a:buChar char="❖"/>
            </a:pPr>
            <a:r>
              <a:rPr lang="en-US"/>
              <a:t>Let us know which areas are most challenging or unknown for you – where would you most like to see us concentrate our efforts?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Share with your synagogue friends and your networks what resonates most with you from the CAP – help spread the word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We will submit our draft 2025 CAP to Adamah in December for comments and suggestions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We will post the draft in the Chevrei Tzedek newsletter and online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We need you!</a:t>
            </a:r>
            <a:endParaRPr/>
          </a:p>
        </p:txBody>
      </p:sp>
      <p:sp>
        <p:nvSpPr>
          <p:cNvPr id="225" name="Google Shape;225;p11"/>
          <p:cNvSpPr txBox="1"/>
          <p:nvPr>
            <p:ph idx="1" type="body"/>
          </p:nvPr>
        </p:nvSpPr>
        <p:spPr>
          <a:xfrm>
            <a:off x="2676297" y="1741715"/>
            <a:ext cx="785196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Join us!  Let us know if you’d like to: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Participate on the CAP working group – choose one or more opportunity areas or contribute to all of them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Join as a member of the Social Action Committee to support climate matters and so much more!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Lend your time to help us plan the Tu B’Shevat and Green Mitzvathon events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Share your experiences and learnings by contributing to climate education – the “how” as well as the “what”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Access the resources available from Adamah, which is open to all Chevrei members</a:t>
            </a:r>
            <a:endParaRPr/>
          </a:p>
          <a:p>
            <a:pPr indent="-215900" lvl="0" marL="342900" rtl="0" algn="l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</a:pPr>
            <a:r>
              <a:rPr lang="en-US"/>
              <a:t>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Background – How did we get here?</a:t>
            </a:r>
            <a:endParaRPr/>
          </a:p>
        </p:txBody>
      </p:sp>
      <p:sp>
        <p:nvSpPr>
          <p:cNvPr id="171" name="Google Shape;171;p2"/>
          <p:cNvSpPr txBox="1"/>
          <p:nvPr>
            <p:ph idx="1" type="body"/>
          </p:nvPr>
        </p:nvSpPr>
        <p:spPr>
          <a:xfrm>
            <a:off x="2592924" y="1676399"/>
            <a:ext cx="8415487" cy="47026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ct val="100000"/>
              <a:buChar char="🠶"/>
            </a:pPr>
            <a:r>
              <a:rPr lang="en-US"/>
              <a:t>Chevrei Tzedek has made strides in years past in its effort to fight climate change and be good stewards of our planet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en-US"/>
              <a:t>To advance that work, in early 2023 Chevrei made a decision to participate in Adamah’s Jewish Climate Leadership Coalition to gain tools and resources and collaborate with Adamah and other Coalition members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en-US"/>
              <a:t>Adamah holds office hours, workshops, and regular community of practice gatherings to support member organizations of the Coalition – and anyone can join or access these!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en-US"/>
              <a:t>Adamah also has extensive resources available to Coalition members on topics such as energy efficiency, food waste, and finance matters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en-US"/>
              <a:t>The CAP details what we’ve done thus far, what we plan to do, and what we need to learn more about to consider doing (as well as what we will </a:t>
            </a:r>
            <a:r>
              <a:rPr lang="en-US" u="sng"/>
              <a:t>not</a:t>
            </a:r>
            <a:r>
              <a:rPr lang="en-US"/>
              <a:t> take up at this time)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en-US"/>
              <a:t>Following our submission to Adamah of the 2024 CAP before Tu B’Shevat, the Social Action Committee convened a working group to support it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ct val="100000"/>
              <a:buFont typeface="Courier New"/>
              <a:buChar char="o"/>
            </a:pPr>
            <a:r>
              <a:rPr lang="en-US"/>
              <a:t>We’d like to share an update on the SAC and working group’s efforts and begin to socialize proposals for our 2025 CAP</a:t>
            </a:r>
            <a:endParaRPr/>
          </a:p>
          <a:p>
            <a:pPr indent="-237172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37172" lvl="0" marL="342900" rtl="0" algn="l">
              <a:spcBef>
                <a:spcPts val="1000"/>
              </a:spcBef>
              <a:spcAft>
                <a:spcPts val="0"/>
              </a:spcAft>
              <a:buSzPct val="100000"/>
              <a:buFont typeface="Courier New"/>
              <a:buNone/>
            </a:pPr>
            <a:r>
              <a:t/>
            </a:r>
            <a:endParaRPr/>
          </a:p>
          <a:p>
            <a:pPr indent="-237172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Century Gothic"/>
              <a:buNone/>
            </a:pPr>
            <a:r>
              <a:rPr lang="en-US" sz="3200"/>
              <a:t>Today’s conversation:  where we are now</a:t>
            </a:r>
            <a:endParaRPr/>
          </a:p>
        </p:txBody>
      </p:sp>
      <p:sp>
        <p:nvSpPr>
          <p:cNvPr id="177" name="Google Shape;177;p3"/>
          <p:cNvSpPr txBox="1"/>
          <p:nvPr>
            <p:ph idx="2" type="body"/>
          </p:nvPr>
        </p:nvSpPr>
        <p:spPr>
          <a:xfrm>
            <a:off x="2801060" y="1647756"/>
            <a:ext cx="8495414" cy="4295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The Chevrei CAP seeks to make progress on five key opportunity areas of climate change mitigation: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Education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Advocacy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Facilities and Energy Use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Food and Food Waste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Finances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We’re proud of all we’ve accomplished in each of these areas and want to share also what’s on the roadmap ahead for 2025.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en-US"/>
              <a:t>And we’d like to get you involved! Please join us on the working group and/or on the Social Action Committee to move this CAP forward.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Century Gothic"/>
              <a:buNone/>
            </a:pPr>
            <a:r>
              <a:rPr lang="en-US" sz="2800"/>
              <a:t>What do these key opportunity areas entail?</a:t>
            </a:r>
            <a:endParaRPr/>
          </a:p>
        </p:txBody>
      </p:sp>
      <p:sp>
        <p:nvSpPr>
          <p:cNvPr id="183" name="Google Shape;183;p4"/>
          <p:cNvSpPr txBox="1"/>
          <p:nvPr>
            <p:ph idx="2" type="body"/>
          </p:nvPr>
        </p:nvSpPr>
        <p:spPr>
          <a:xfrm>
            <a:off x="2801060" y="1614087"/>
            <a:ext cx="8495414" cy="4295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Education and Advocacy</a:t>
            </a:r>
            <a:endParaRPr/>
          </a:p>
          <a:p>
            <a:pPr indent="0" lvl="1" marL="45720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en-US"/>
              <a:t>Sharing information and ideas and following legislation relating to our connection with Earth and climate-smart practices and policies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Facilities and Energy Use</a:t>
            </a:r>
            <a:endParaRPr/>
          </a:p>
          <a:p>
            <a:pPr indent="0" lvl="1" marL="45720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en-US"/>
              <a:t>Getting closer to zero emissions, through clean energy and transitioning to electric power at home and at shul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Food and Food Waste</a:t>
            </a:r>
            <a:endParaRPr/>
          </a:p>
          <a:p>
            <a:pPr indent="0" lvl="1" marL="45720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en-US"/>
              <a:t>Getting closer to zero emissions by reducing and offsetting emissions through food waste management, transportation choices, and landscape and hardscape choices and changes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Finances</a:t>
            </a:r>
            <a:endParaRPr/>
          </a:p>
          <a:p>
            <a:pPr indent="0" lvl="1" marL="45720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en-US"/>
              <a:t>Considering banking and investment choices that can advance (or forestall) climate action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Education</a:t>
            </a:r>
            <a:endParaRPr/>
          </a:p>
        </p:txBody>
      </p:sp>
      <p:graphicFrame>
        <p:nvGraphicFramePr>
          <p:cNvPr id="189" name="Google Shape;189;p5"/>
          <p:cNvGraphicFramePr/>
          <p:nvPr/>
        </p:nvGraphicFramePr>
        <p:xfrm>
          <a:off x="2589212" y="15457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{E127FD6A-AF82-4208-A87F-74825048BA3C}</a:tableStyleId>
              </a:tblPr>
              <a:tblGrid>
                <a:gridCol w="2971800"/>
                <a:gridCol w="2971800"/>
                <a:gridCol w="2971800"/>
              </a:tblGrid>
              <a:tr h="4789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solidFill>
                            <a:schemeClr val="lt1"/>
                          </a:solidFill>
                        </a:rPr>
                        <a:t>What we submitted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solidFill>
                            <a:schemeClr val="lt1"/>
                          </a:solidFill>
                        </a:rPr>
                        <a:t>What we accomplished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solidFill>
                            <a:schemeClr val="lt1"/>
                          </a:solidFill>
                        </a:rPr>
                        <a:t>Where we’re going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cap="none" strike="noStrike"/>
                        <a:t>Will include climate action information and resources in our weekly newsletter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cap="none" strike="noStrike"/>
                        <a:t>Periodically included tips on climate matters in our weekly newsletter and on our shul website 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cap="none" strike="noStrike"/>
                        <a:t>Encouraged members to conduct a home “green audit” and learn more about recycling and composting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u="none" cap="none" strike="noStrike"/>
                        <a:t>Continue to periodically include tips on climate matters in our weekly newsletter and on our shul website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hold educational events throughout the year and join other organizations' climate events and advocacy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Shared great tips on all the CAP opportunity areas at our Tu B’Shevat celebration in January 2024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Rabbi Jacobs gave a D’var Torah in July 2024 on environmental matters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Sought and obtained a Jeep grant to hold a Green Mitzvathon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Hosting a second-annual Tu B’Shevat celebration in February 2025</a:t>
                      </a:r>
                      <a:endParaRPr/>
                    </a:p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Leading a weekend-long Green Mitzvathon in May 2025</a:t>
                      </a:r>
                      <a:endParaRPr/>
                    </a:p>
                    <a:p>
                      <a:pPr indent="-1968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Advocacy</a:t>
            </a:r>
            <a:endParaRPr/>
          </a:p>
        </p:txBody>
      </p:sp>
      <p:graphicFrame>
        <p:nvGraphicFramePr>
          <p:cNvPr id="195" name="Google Shape;195;p6"/>
          <p:cNvGraphicFramePr/>
          <p:nvPr/>
        </p:nvGraphicFramePr>
        <p:xfrm>
          <a:off x="2592925" y="15668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{E127FD6A-AF82-4208-A87F-74825048BA3C}</a:tableStyleId>
              </a:tblPr>
              <a:tblGrid>
                <a:gridCol w="2971800"/>
                <a:gridCol w="2971800"/>
                <a:gridCol w="2971800"/>
              </a:tblGrid>
              <a:tr h="4789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submitted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accomplished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Where we’re going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communicate with our community about climate advocacy opportunities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Regularly joined and contributed to events and advocacy with local organizations such as Interfaith Power and Lighting, Chesapeake Climate Action, and the League of Conservation Voters</a:t>
                      </a:r>
                      <a:endParaRPr/>
                    </a:p>
                    <a:p>
                      <a:pPr indent="-1968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Continue to support local and national organizations advocating for climate-friendly matters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consider lobbying elected officials or regulatory agencies on climate policy and participating in demonstrations (e.g. rallies, marches, climate strikes, direct actions) where appropriate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Joined the newly-formed Baltimore Environmental Sustainability Network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Shared information about two relevant Maryland bills: the EmPower Reform Bill and the Bottle Bill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Hosting an advocacy speaker series at our Green Mitzvathon in 2025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Facilities and Energy Use</a:t>
            </a:r>
            <a:endParaRPr/>
          </a:p>
        </p:txBody>
      </p:sp>
      <p:graphicFrame>
        <p:nvGraphicFramePr>
          <p:cNvPr id="201" name="Google Shape;201;p7"/>
          <p:cNvGraphicFramePr/>
          <p:nvPr/>
        </p:nvGraphicFramePr>
        <p:xfrm>
          <a:off x="2592925" y="15457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{E127FD6A-AF82-4208-A87F-74825048BA3C}</a:tableStyleId>
              </a:tblPr>
              <a:tblGrid>
                <a:gridCol w="2971800"/>
                <a:gridCol w="2971800"/>
                <a:gridCol w="2971800"/>
              </a:tblGrid>
              <a:tr h="4789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submitted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accomplished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Where we’re going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encourage community solar and educate about other personal and work opportunities for energy transition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encourage carpooling and other approaches and behaviors that limit or reduce the climate impact of transportation for shul events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Held a campaign for the community to sign up for Neighborhood Sun and an information session in Sally’s home about community solar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encourage carpooling and other approaches and behaviors that limit or reduce the climate impact of transportation for shul events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b="0" i="0" lang="en-US" sz="14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Continue to explore recycling/composting programs for the shul (subject to the Myerberg’s collaboration) and for our community’s personal use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b="0" i="0" lang="en-US" sz="14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Benefit from climate-upgrading of the kitchen appliances, thanks to the Adamah grant that the Myerberg has received </a:t>
                      </a:r>
                      <a:endParaRPr sz="1400"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work with the Myerberg to understand possibilities for improving the climate posture of our shul space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Have been speaking with the Myerberg and learned that its Director is personally invested in sustainablitlity and eager to partner with and support our efforts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Now that the Myerberg has joined the Coalition, engage in dialogue with them about facilities including energy, parking and outdoor space, and the kitchen and food-related matters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Food and Food Waste</a:t>
            </a:r>
            <a:endParaRPr/>
          </a:p>
        </p:txBody>
      </p:sp>
      <p:graphicFrame>
        <p:nvGraphicFramePr>
          <p:cNvPr id="207" name="Google Shape;207;p8"/>
          <p:cNvGraphicFramePr/>
          <p:nvPr/>
        </p:nvGraphicFramePr>
        <p:xfrm>
          <a:off x="2589212" y="15457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{E127FD6A-AF82-4208-A87F-74825048BA3C}</a:tableStyleId>
              </a:tblPr>
              <a:tblGrid>
                <a:gridCol w="2971800"/>
                <a:gridCol w="2971800"/>
                <a:gridCol w="2971800"/>
              </a:tblGrid>
              <a:tr h="4789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submitted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accomplished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Where we’re going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review resources to learn more about transitioning community food to more plant-based options and more climate-friendly packaging and serving</a:t>
                      </a:r>
                      <a:endParaRPr/>
                    </a:p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offer leftovers to shul members to limit what we throw away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Spent significant time reviewing and discussing Adamah’s and others’ resources on climate-friendly food approaches and drafted a proposal for progress in 2025</a:t>
                      </a:r>
                      <a:endParaRPr/>
                    </a:p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to offer leftovers to shul members to limit what we throw away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educate about personal and work opportunities for more climate-friendly food actions</a:t>
                      </a:r>
                      <a:endParaRPr/>
                    </a:p>
                    <a:p>
                      <a:pPr indent="-285750" lvl="0" marL="2857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seek Adamah’s assistance to compile a food policy (including food waste) for the synagogue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Sought and received a grant to hold a series of events to educate on a vegan diet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Hold events to educate on a vegan diet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Socialize a proposal to further improve our kiddush practices towards more plant-based, less packaged, and less wasted food – will be reviewed by the SAC and then proposed to the community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Finances</a:t>
            </a:r>
            <a:endParaRPr/>
          </a:p>
        </p:txBody>
      </p:sp>
      <p:graphicFrame>
        <p:nvGraphicFramePr>
          <p:cNvPr id="213" name="Google Shape;213;p9"/>
          <p:cNvGraphicFramePr/>
          <p:nvPr/>
        </p:nvGraphicFramePr>
        <p:xfrm>
          <a:off x="2589212" y="139337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{E127FD6A-AF82-4208-A87F-74825048BA3C}</a:tableStyleId>
              </a:tblPr>
              <a:tblGrid>
                <a:gridCol w="2971800"/>
                <a:gridCol w="2971800"/>
                <a:gridCol w="2971800"/>
              </a:tblGrid>
              <a:tr h="4789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submitted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What we accomplished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lt1"/>
                          </a:solidFill>
                        </a:rPr>
                        <a:t>Where we’re going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create an organizational process of learning and dialogue about socially responsible investing and climate-smart banking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Shared articles and other resources to learn more about sustainable finance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Held a community Limud in February 2024 on faith-based and climate-smart finance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Encouraged members to consider climate-smart finance with their personal assets and to discuss the topic in their workplaces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Monitor investments, including replacement investments, over time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Continue to share information and support the Finance Committee over time to pursue more intentional climate-smart investing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1233725"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Will continue discussions with the Finance Committee and a subset of the Finance Committee to educate, consider, and take action where possible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Reviewed shul investments with a climate-smart lens and analyzed replacement options for mutual funds and bonds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/>
                        <a:t>Finalizing recommendations for the Finance Committee and ultimately the approval committee of the shul on replacement investments and future analysis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2023-11-11T18:55:44Z</dcterms:created>
  <dc:creator>Karyn Polak</dc:creator>
</cp:coreProperties>
</file>